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316" r:id="rId3"/>
    <p:sldId id="258" r:id="rId4"/>
    <p:sldId id="314" r:id="rId5"/>
    <p:sldId id="312" r:id="rId6"/>
    <p:sldId id="317" r:id="rId7"/>
    <p:sldId id="307" r:id="rId8"/>
    <p:sldId id="311" r:id="rId9"/>
    <p:sldId id="309" r:id="rId10"/>
    <p:sldId id="310" r:id="rId11"/>
    <p:sldId id="30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6391581-292B-48FD-9CD3-049B3786A2D2}" type="datetimeFigureOut">
              <a:rPr lang="en-US" smtClean="0"/>
              <a:t>5/13/2013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0D51EF-73C7-4398-BC2D-7B50E4E94C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1581-292B-48FD-9CD3-049B3786A2D2}" type="datetimeFigureOut">
              <a:rPr lang="en-US" smtClean="0"/>
              <a:t>5/13/2013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51EF-73C7-4398-BC2D-7B50E4E94C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1581-292B-48FD-9CD3-049B3786A2D2}" type="datetimeFigureOut">
              <a:rPr lang="en-US" smtClean="0"/>
              <a:t>5/13/2013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30D51EF-73C7-4398-BC2D-7B50E4E94C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1581-292B-48FD-9CD3-049B3786A2D2}" type="datetimeFigureOut">
              <a:rPr lang="en-US" smtClean="0"/>
              <a:t>5/13/2013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51EF-73C7-4398-BC2D-7B50E4E94C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391581-292B-48FD-9CD3-049B3786A2D2}" type="datetimeFigureOut">
              <a:rPr lang="en-US" smtClean="0"/>
              <a:t>5/13/2013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30D51EF-73C7-4398-BC2D-7B50E4E94C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1581-292B-48FD-9CD3-049B3786A2D2}" type="datetimeFigureOut">
              <a:rPr lang="en-US" smtClean="0"/>
              <a:t>5/13/2013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51EF-73C7-4398-BC2D-7B50E4E94C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1581-292B-48FD-9CD3-049B3786A2D2}" type="datetimeFigureOut">
              <a:rPr lang="en-US" smtClean="0"/>
              <a:t>5/13/2013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51EF-73C7-4398-BC2D-7B50E4E94C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1581-292B-48FD-9CD3-049B3786A2D2}" type="datetimeFigureOut">
              <a:rPr lang="en-US" smtClean="0"/>
              <a:t>5/13/2013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51EF-73C7-4398-BC2D-7B50E4E94C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1581-292B-48FD-9CD3-049B3786A2D2}" type="datetimeFigureOut">
              <a:rPr lang="en-US" smtClean="0"/>
              <a:t>5/13/2013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51EF-73C7-4398-BC2D-7B50E4E94C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1581-292B-48FD-9CD3-049B3786A2D2}" type="datetimeFigureOut">
              <a:rPr lang="en-US" smtClean="0"/>
              <a:t>5/13/2013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0D51EF-73C7-4398-BC2D-7B50E4E94C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91581-292B-48FD-9CD3-049B3786A2D2}" type="datetimeFigureOut">
              <a:rPr lang="en-US" smtClean="0"/>
              <a:t>5/13/2013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D51EF-73C7-4398-BC2D-7B50E4E94C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6391581-292B-48FD-9CD3-049B3786A2D2}" type="datetimeFigureOut">
              <a:rPr lang="en-US" smtClean="0"/>
              <a:t>5/13/2013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930D51EF-73C7-4398-BC2D-7B50E4E94CA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000" dirty="0" smtClean="0"/>
          </a:p>
          <a:p>
            <a:pPr marL="0" indent="0" algn="ctr">
              <a:buNone/>
            </a:pPr>
            <a:r>
              <a:rPr lang="en-US" sz="4000" dirty="0" smtClean="0"/>
              <a:t>Annual </a:t>
            </a:r>
          </a:p>
          <a:p>
            <a:pPr marL="0" indent="0" algn="ctr">
              <a:buNone/>
            </a:pPr>
            <a:r>
              <a:rPr lang="en-US" sz="4000" dirty="0" smtClean="0"/>
              <a:t>Title 1 School Improvement Plan</a:t>
            </a:r>
          </a:p>
          <a:p>
            <a:pPr marL="0" indent="0" algn="ctr">
              <a:buNone/>
            </a:pPr>
            <a:r>
              <a:rPr lang="en-US" sz="4000" dirty="0" smtClean="0"/>
              <a:t>12/13 – 13/14</a:t>
            </a:r>
          </a:p>
          <a:p>
            <a:pPr marL="0" indent="0" algn="ctr">
              <a:buNone/>
            </a:pPr>
            <a:endParaRPr lang="en-US" sz="4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75724"/>
            <a:ext cx="9144000" cy="924475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Woodland Intermediate School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455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719070"/>
            <a:ext cx="8686799" cy="4834129"/>
          </a:xfrm>
        </p:spPr>
        <p:txBody>
          <a:bodyPr>
            <a:normAutofit/>
          </a:bodyPr>
          <a:lstStyle/>
          <a:p>
            <a:r>
              <a:rPr lang="en-US" dirty="0" smtClean="0"/>
              <a:t>Release time for grade level planning, committee work, and professional development was identified and completed throughout the 2012/2013 school year.</a:t>
            </a:r>
          </a:p>
          <a:p>
            <a:r>
              <a:rPr lang="en-US" dirty="0" smtClean="0"/>
              <a:t>As we continue to support teaching and learning release </a:t>
            </a:r>
            <a:r>
              <a:rPr lang="en-US" dirty="0"/>
              <a:t>time for grade level planning, committee work, and professional development </a:t>
            </a:r>
            <a:r>
              <a:rPr lang="en-US" dirty="0" smtClean="0"/>
              <a:t>has been </a:t>
            </a:r>
            <a:r>
              <a:rPr lang="en-US" dirty="0"/>
              <a:t>identified and </a:t>
            </a:r>
            <a:r>
              <a:rPr lang="en-US" dirty="0" smtClean="0"/>
              <a:t>is in the planning stages for </a:t>
            </a:r>
            <a:r>
              <a:rPr lang="en-US" dirty="0"/>
              <a:t>the </a:t>
            </a:r>
            <a:r>
              <a:rPr lang="en-US" dirty="0" smtClean="0"/>
              <a:t>2013/2014 </a:t>
            </a:r>
            <a:r>
              <a:rPr lang="en-US" dirty="0"/>
              <a:t>school year.</a:t>
            </a:r>
          </a:p>
          <a:p>
            <a:endParaRPr lang="en-US" dirty="0" smtClean="0"/>
          </a:p>
          <a:p>
            <a:pPr marL="4572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our initiatives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68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WIS staff has demonstrated a commitment to: </a:t>
            </a:r>
          </a:p>
          <a:p>
            <a:pPr lvl="1"/>
            <a:r>
              <a:rPr lang="en-US" dirty="0"/>
              <a:t>Identifying student needs through intentional data </a:t>
            </a:r>
            <a:r>
              <a:rPr lang="en-US" dirty="0" smtClean="0"/>
              <a:t>analysis. </a:t>
            </a:r>
            <a:endParaRPr lang="en-US" dirty="0"/>
          </a:p>
          <a:p>
            <a:pPr lvl="1"/>
            <a:r>
              <a:rPr lang="en-US" dirty="0"/>
              <a:t>Developing plans to best meet student </a:t>
            </a:r>
            <a:r>
              <a:rPr lang="en-US" dirty="0" smtClean="0"/>
              <a:t>needs.</a:t>
            </a:r>
            <a:endParaRPr lang="en-US" dirty="0"/>
          </a:p>
          <a:p>
            <a:pPr lvl="1"/>
            <a:r>
              <a:rPr lang="en-US" dirty="0"/>
              <a:t>M</a:t>
            </a:r>
            <a:r>
              <a:rPr lang="en-US" dirty="0" smtClean="0"/>
              <a:t>aintaining </a:t>
            </a:r>
            <a:r>
              <a:rPr lang="en-US" dirty="0"/>
              <a:t>a narrow professional focus that will </a:t>
            </a:r>
            <a:r>
              <a:rPr lang="en-US" dirty="0" smtClean="0"/>
              <a:t>positively </a:t>
            </a:r>
            <a:r>
              <a:rPr lang="en-US" dirty="0"/>
              <a:t>impact student </a:t>
            </a:r>
            <a:r>
              <a:rPr lang="en-US" dirty="0" smtClean="0"/>
              <a:t>growth. </a:t>
            </a:r>
            <a:endParaRPr lang="en-US" dirty="0"/>
          </a:p>
          <a:p>
            <a:pPr marL="45720" indent="0" algn="ctr">
              <a:buNone/>
            </a:pPr>
            <a:endParaRPr lang="en-US" dirty="0" smtClean="0"/>
          </a:p>
          <a:p>
            <a:pPr marL="45720" indent="0" algn="ctr">
              <a:buNone/>
            </a:pPr>
            <a:endParaRPr lang="en-US" dirty="0"/>
          </a:p>
          <a:p>
            <a:pPr marL="45720" indent="0" algn="ctr">
              <a:buNone/>
            </a:pPr>
            <a:r>
              <a:rPr lang="en-US" sz="3600" dirty="0" smtClean="0"/>
              <a:t>We </a:t>
            </a:r>
            <a:r>
              <a:rPr lang="en-US" sz="3600" dirty="0"/>
              <a:t>need to become great at a few things, rather than just being mediocre at </a:t>
            </a:r>
            <a:r>
              <a:rPr lang="en-US" sz="3600" dirty="0" smtClean="0"/>
              <a:t>several.</a:t>
            </a:r>
            <a:endParaRPr lang="en-US" sz="36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8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t</a:t>
            </a:r>
            <a:r>
              <a:rPr lang="en-US" dirty="0" smtClean="0"/>
              <a:t>eam</a:t>
            </a:r>
          </a:p>
          <a:p>
            <a:r>
              <a:rPr lang="en-US" dirty="0" smtClean="0"/>
              <a:t>The purpose of a </a:t>
            </a:r>
            <a:r>
              <a:rPr lang="en-US" dirty="0"/>
              <a:t>S</a:t>
            </a:r>
            <a:r>
              <a:rPr lang="en-US" dirty="0" smtClean="0"/>
              <a:t>choolwide </a:t>
            </a:r>
            <a:r>
              <a:rPr lang="en-US" dirty="0"/>
              <a:t>P</a:t>
            </a:r>
            <a:r>
              <a:rPr lang="en-US" dirty="0" smtClean="0"/>
              <a:t>lan</a:t>
            </a:r>
          </a:p>
          <a:p>
            <a:r>
              <a:rPr lang="en-US" dirty="0" smtClean="0"/>
              <a:t>Schoolwide Plan flow </a:t>
            </a:r>
            <a:r>
              <a:rPr lang="en-US" dirty="0"/>
              <a:t>c</a:t>
            </a:r>
            <a:r>
              <a:rPr lang="en-US" dirty="0" smtClean="0"/>
              <a:t>hart</a:t>
            </a:r>
          </a:p>
          <a:p>
            <a:r>
              <a:rPr lang="en-US" dirty="0" smtClean="0"/>
              <a:t>Primary outcomes</a:t>
            </a:r>
          </a:p>
          <a:p>
            <a:r>
              <a:rPr lang="en-US" dirty="0" smtClean="0"/>
              <a:t>Our next steps</a:t>
            </a:r>
          </a:p>
          <a:p>
            <a:r>
              <a:rPr lang="en-US" dirty="0" smtClean="0"/>
              <a:t>Supporting the initiatives</a:t>
            </a:r>
          </a:p>
          <a:p>
            <a:r>
              <a:rPr lang="en-US" dirty="0" smtClean="0"/>
              <a:t>Concluding summary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031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90678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Our state mandates guidelines for the organization of a Title 1 School Improvement Committee and the development of the Schoolwide Plan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Title 1 Teacher- 			Tara Eilts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Title 1 Staff- 			Mo Anderson</a:t>
            </a:r>
          </a:p>
          <a:p>
            <a:r>
              <a:rPr lang="en-US" dirty="0" smtClean="0"/>
              <a:t>Special Education Teacher- 	Veronica Heller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4</a:t>
            </a:r>
            <a:r>
              <a:rPr lang="en-US" baseline="30000" dirty="0" smtClean="0">
                <a:solidFill>
                  <a:srgbClr val="7030A0"/>
                </a:solidFill>
              </a:rPr>
              <a:t>th</a:t>
            </a:r>
            <a:r>
              <a:rPr lang="en-US" dirty="0" smtClean="0">
                <a:solidFill>
                  <a:srgbClr val="7030A0"/>
                </a:solidFill>
              </a:rPr>
              <a:t> Grade Teacher- 			Heather Cage</a:t>
            </a:r>
          </a:p>
          <a:p>
            <a:r>
              <a:rPr lang="en-US" dirty="0" smtClean="0"/>
              <a:t>5</a:t>
            </a:r>
            <a:r>
              <a:rPr lang="en-US" baseline="30000" dirty="0" smtClean="0"/>
              <a:t>th</a:t>
            </a:r>
            <a:r>
              <a:rPr lang="en-US" dirty="0" smtClean="0"/>
              <a:t> Grade Teacher- 			Cyndi Sutton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6</a:t>
            </a:r>
            <a:r>
              <a:rPr lang="en-US" baseline="30000" dirty="0" smtClean="0">
                <a:solidFill>
                  <a:srgbClr val="7030A0"/>
                </a:solidFill>
              </a:rPr>
              <a:t>th</a:t>
            </a:r>
            <a:r>
              <a:rPr lang="en-US" dirty="0" smtClean="0">
                <a:solidFill>
                  <a:srgbClr val="7030A0"/>
                </a:solidFill>
              </a:rPr>
              <a:t> Grade Teacher- 			Adrienne Gragg</a:t>
            </a:r>
          </a:p>
          <a:p>
            <a:r>
              <a:rPr lang="en-US" dirty="0" smtClean="0"/>
              <a:t>Classified Staff- 			Linda Wilson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Parent Representative- 		Kim Heidgerken</a:t>
            </a:r>
          </a:p>
          <a:p>
            <a:r>
              <a:rPr lang="en-US" dirty="0" smtClean="0"/>
              <a:t>Parent Representative-		Chrissy Oliver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District Staff- 			Deb Kernen</a:t>
            </a:r>
            <a:r>
              <a:rPr lang="en-US" dirty="0" smtClean="0"/>
              <a:t>	</a:t>
            </a:r>
          </a:p>
          <a:p>
            <a:r>
              <a:rPr lang="en-US" dirty="0" smtClean="0"/>
              <a:t>Principal- 				Chris Wiseman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1"/>
            <a:ext cx="8458200" cy="1143000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/>
              <a:t>School improvement Committee 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11531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07361"/>
            <a:ext cx="8763000" cy="4974439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The Title I Schoolwide </a:t>
            </a:r>
            <a:r>
              <a:rPr lang="en-US" sz="2800" dirty="0" smtClean="0"/>
              <a:t>Plan </a:t>
            </a:r>
            <a:r>
              <a:rPr lang="en-US" sz="2800" dirty="0"/>
              <a:t>(SWP</a:t>
            </a:r>
            <a:r>
              <a:rPr lang="en-US" sz="2800" dirty="0" smtClean="0"/>
              <a:t>) </a:t>
            </a:r>
            <a:r>
              <a:rPr lang="en-US" sz="2800" dirty="0"/>
              <a:t>is designed to help facilitate systemic change in the entire educational program of a high-poverty </a:t>
            </a:r>
            <a:r>
              <a:rPr lang="en-US" sz="2800" dirty="0" smtClean="0"/>
              <a:t>school </a:t>
            </a:r>
            <a:r>
              <a:rPr lang="en-US" dirty="0" smtClean="0"/>
              <a:t>(50% or greater free and reduced)</a:t>
            </a:r>
            <a:r>
              <a:rPr lang="en-US" sz="2800" dirty="0" smtClean="0"/>
              <a:t>.  </a:t>
            </a:r>
            <a:r>
              <a:rPr lang="en-US" sz="2800" dirty="0"/>
              <a:t>The purpose of this systemic change process is to increase the academic achievement of educationally disadvantaged students by providing better services for </a:t>
            </a:r>
            <a:r>
              <a:rPr lang="en-US" sz="2800" u="sng" dirty="0"/>
              <a:t>all</a:t>
            </a:r>
            <a:r>
              <a:rPr lang="en-US" sz="2800" dirty="0"/>
              <a:t> students. 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1534075"/>
          </a:xfrm>
        </p:spPr>
        <p:txBody>
          <a:bodyPr>
            <a:normAutofit/>
          </a:bodyPr>
          <a:lstStyle/>
          <a:p>
            <a:pPr algn="ctr"/>
            <a:r>
              <a:rPr lang="en-US" u="sng" dirty="0" smtClean="0"/>
              <a:t>What is the Purpose of a Schoolwide Plan?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210328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876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787153"/>
          </a:xfrm>
        </p:spPr>
        <p:txBody>
          <a:bodyPr/>
          <a:lstStyle/>
          <a:p>
            <a:r>
              <a:rPr lang="en-US" dirty="0" smtClean="0"/>
              <a:t>WIS Schoolwide Plan </a:t>
            </a:r>
            <a:br>
              <a:rPr lang="en-US" dirty="0" smtClean="0"/>
            </a:br>
            <a:r>
              <a:rPr lang="en-US" dirty="0" smtClean="0"/>
              <a:t>Flow chart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4502861"/>
              </p:ext>
            </p:extLst>
          </p:nvPr>
        </p:nvGraphicFramePr>
        <p:xfrm>
          <a:off x="307975" y="1558925"/>
          <a:ext cx="8320088" cy="5070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Document" r:id="rId3" imgW="10195408" imgH="6230981" progId="Word.Document.12">
                  <p:embed/>
                </p:oleObj>
              </mc:Choice>
              <mc:Fallback>
                <p:oleObj name="Document" r:id="rId3" imgW="10195408" imgH="623098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975" y="1558925"/>
                        <a:ext cx="8320088" cy="5070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843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Two primary outcomes resulted from the development of our </a:t>
            </a:r>
            <a:r>
              <a:rPr lang="en-US" sz="3600" dirty="0"/>
              <a:t>S</a:t>
            </a:r>
            <a:r>
              <a:rPr lang="en-US" sz="3600" dirty="0" smtClean="0"/>
              <a:t>choolwide Plan</a:t>
            </a: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Schoolwide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086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86529"/>
          </a:xfrm>
        </p:spPr>
        <p:txBody>
          <a:bodyPr>
            <a:normAutofit lnSpcReduction="10000"/>
          </a:bodyPr>
          <a:lstStyle/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en-US" sz="2000" dirty="0"/>
              <a:t>First </a:t>
            </a:r>
            <a:r>
              <a:rPr lang="en-US" sz="2000" dirty="0" smtClean="0"/>
              <a:t>primary outcome: </a:t>
            </a:r>
            <a:r>
              <a:rPr lang="en-US" sz="2000" dirty="0"/>
              <a:t>The most highly qualified teachers will teach the most at risk students during extension in the 2013-2014 school year</a:t>
            </a:r>
            <a:r>
              <a:rPr lang="en-US" sz="2000" dirty="0" smtClean="0"/>
              <a:t>.</a:t>
            </a:r>
          </a:p>
          <a:p>
            <a:pPr marL="548640" lvl="2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en-US" sz="1800" dirty="0" smtClean="0"/>
              <a:t>In past years classified staff with limited training have provided focused instruction for our most at-risk students.</a:t>
            </a:r>
          </a:p>
          <a:p>
            <a:pPr marL="822960" lvl="3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en-US" sz="1800" dirty="0" smtClean="0"/>
              <a:t>Certificated teachers have background as a result of graduate, undergraduate, certification, endorsements, and ongoing professional development.</a:t>
            </a:r>
          </a:p>
          <a:p>
            <a:pPr marL="548640" lvl="2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en-US" sz="1800" dirty="0" smtClean="0"/>
              <a:t>Serving students outside of the general education classroom creates a disconnect between the first teaching in the homeroom and support in the extension classroom.</a:t>
            </a:r>
          </a:p>
          <a:p>
            <a:pPr marL="822960" lvl="3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en-US" sz="1800" dirty="0" smtClean="0"/>
              <a:t>Homeroom teachers have the deepest understanding of scope and sequence and standards across the grade level.</a:t>
            </a:r>
          </a:p>
          <a:p>
            <a:pPr marL="548640" lvl="2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en-US" sz="1800" dirty="0" smtClean="0"/>
              <a:t>The </a:t>
            </a:r>
            <a:r>
              <a:rPr lang="en-US" sz="1800" dirty="0"/>
              <a:t>development of a common extension block </a:t>
            </a:r>
            <a:r>
              <a:rPr lang="en-US" sz="1800" dirty="0" smtClean="0"/>
              <a:t>within each grade level will increase efficiency for teachers by eliminating multiple small groups doing the same thing but not being able to meet at the same time.  </a:t>
            </a:r>
            <a:endParaRPr lang="en-US" sz="1800" dirty="0"/>
          </a:p>
          <a:p>
            <a:pPr marL="548640" lvl="2" indent="-228600">
              <a:buClr>
                <a:schemeClr val="accent1"/>
              </a:buClr>
              <a:buFont typeface="Wingdings 2" pitchFamily="18" charset="2"/>
              <a:buChar char="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Outcome #1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13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 Extension Block Model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1524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Reading/Teacher 1 </a:t>
            </a:r>
          </a:p>
          <a:p>
            <a:pPr algn="ctr"/>
            <a:r>
              <a:rPr lang="en-US" sz="1200" dirty="0" smtClean="0"/>
              <a:t>(well below standard)             </a:t>
            </a:r>
            <a:r>
              <a:rPr lang="en-US" sz="1200" dirty="0" smtClean="0">
                <a:solidFill>
                  <a:srgbClr val="7030A0"/>
                </a:solidFill>
              </a:rPr>
              <a:t>Mrs. Eilts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1676400"/>
            <a:ext cx="1524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Math/Teacher 3</a:t>
            </a:r>
            <a:endParaRPr lang="en-US" sz="1200" dirty="0"/>
          </a:p>
          <a:p>
            <a:pPr algn="ctr"/>
            <a:r>
              <a:rPr lang="en-US" sz="1200" dirty="0"/>
              <a:t>(well below standard</a:t>
            </a:r>
            <a:r>
              <a:rPr lang="en-US" sz="1200" dirty="0" smtClean="0"/>
              <a:t>)            </a:t>
            </a:r>
            <a:r>
              <a:rPr lang="en-US" sz="1200" dirty="0" smtClean="0">
                <a:solidFill>
                  <a:srgbClr val="7030A0"/>
                </a:solidFill>
              </a:rPr>
              <a:t>Mrs. Brown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4038600"/>
            <a:ext cx="1524000" cy="9906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Reading/Teacher 2</a:t>
            </a:r>
          </a:p>
          <a:p>
            <a:pPr algn="ctr"/>
            <a:r>
              <a:rPr lang="en-US" sz="1200" dirty="0" smtClean="0"/>
              <a:t>(below standard)    </a:t>
            </a:r>
            <a:r>
              <a:rPr lang="en-US" sz="1200" dirty="0" smtClean="0">
                <a:solidFill>
                  <a:srgbClr val="7030A0"/>
                </a:solidFill>
              </a:rPr>
              <a:t>Mrs. Shea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73779" y="4038601"/>
            <a:ext cx="15240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Math/Teacher 4</a:t>
            </a:r>
          </a:p>
          <a:p>
            <a:pPr algn="ctr"/>
            <a:r>
              <a:rPr lang="en-US" sz="1200" dirty="0" smtClean="0"/>
              <a:t>(below standard)   </a:t>
            </a:r>
            <a:r>
              <a:rPr lang="en-US" sz="1200" dirty="0" smtClean="0">
                <a:solidFill>
                  <a:srgbClr val="7030A0"/>
                </a:solidFill>
              </a:rPr>
              <a:t>Mr. Nelson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495800" y="1676400"/>
            <a:ext cx="1981200" cy="10668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Writing/Teacher 5</a:t>
            </a:r>
          </a:p>
          <a:p>
            <a:pPr algn="ctr"/>
            <a:r>
              <a:rPr lang="en-US" sz="1200" dirty="0" smtClean="0"/>
              <a:t>(at standard)    </a:t>
            </a:r>
            <a:r>
              <a:rPr lang="en-US" sz="1200" dirty="0" smtClean="0">
                <a:solidFill>
                  <a:srgbClr val="7030A0"/>
                </a:solidFill>
              </a:rPr>
              <a:t>Mrs. Bleth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15940" y="3618090"/>
            <a:ext cx="2057400" cy="1411111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Reading/Teacher 7</a:t>
            </a:r>
          </a:p>
          <a:p>
            <a:pPr algn="ctr"/>
            <a:r>
              <a:rPr lang="en-US" sz="1200" dirty="0" smtClean="0"/>
              <a:t>(at standard)    </a:t>
            </a:r>
            <a:r>
              <a:rPr lang="en-US" sz="1200" dirty="0" smtClean="0">
                <a:solidFill>
                  <a:srgbClr val="7030A0"/>
                </a:solidFill>
              </a:rPr>
              <a:t>Mrs. Sutton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47840" y="1676400"/>
            <a:ext cx="1981200" cy="10668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Math/Teacher 6</a:t>
            </a:r>
          </a:p>
          <a:p>
            <a:pPr algn="ctr"/>
            <a:r>
              <a:rPr lang="en-US" sz="1200" dirty="0" smtClean="0"/>
              <a:t>(at standard)   </a:t>
            </a:r>
            <a:r>
              <a:rPr lang="en-US" sz="1200" dirty="0" smtClean="0">
                <a:solidFill>
                  <a:srgbClr val="7030A0"/>
                </a:solidFill>
              </a:rPr>
              <a:t>Mrs. Mathis</a:t>
            </a:r>
            <a:endParaRPr lang="en-US" sz="1200" dirty="0">
              <a:solidFill>
                <a:srgbClr val="7030A0"/>
              </a:solidFill>
            </a:endParaRPr>
          </a:p>
        </p:txBody>
      </p:sp>
      <p:sp>
        <p:nvSpPr>
          <p:cNvPr id="15" name="Left-Right Arrow 14"/>
          <p:cNvSpPr/>
          <p:nvPr/>
        </p:nvSpPr>
        <p:spPr>
          <a:xfrm>
            <a:off x="3733800" y="3133458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</a:t>
            </a:r>
            <a:endParaRPr lang="en-US" sz="1600" dirty="0"/>
          </a:p>
        </p:txBody>
      </p:sp>
      <p:sp>
        <p:nvSpPr>
          <p:cNvPr id="16" name="Left-Right Arrow 15"/>
          <p:cNvSpPr/>
          <p:nvPr/>
        </p:nvSpPr>
        <p:spPr>
          <a:xfrm>
            <a:off x="3733800" y="3770490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Data</a:t>
            </a:r>
            <a:endParaRPr lang="en-US" sz="1600" dirty="0"/>
          </a:p>
        </p:txBody>
      </p:sp>
      <p:sp>
        <p:nvSpPr>
          <p:cNvPr id="17" name="Down Arrow 16"/>
          <p:cNvSpPr/>
          <p:nvPr/>
        </p:nvSpPr>
        <p:spPr>
          <a:xfrm>
            <a:off x="824484" y="2819400"/>
            <a:ext cx="484632" cy="10822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Data</a:t>
            </a:r>
            <a:endParaRPr lang="en-US" sz="1200" dirty="0"/>
          </a:p>
        </p:txBody>
      </p:sp>
      <p:sp>
        <p:nvSpPr>
          <p:cNvPr id="18" name="Down Arrow 17"/>
          <p:cNvSpPr/>
          <p:nvPr/>
        </p:nvSpPr>
        <p:spPr>
          <a:xfrm>
            <a:off x="2576372" y="2819400"/>
            <a:ext cx="484632" cy="10822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Data</a:t>
            </a:r>
            <a:endParaRPr lang="en-US" sz="1200" dirty="0"/>
          </a:p>
        </p:txBody>
      </p:sp>
      <p:sp>
        <p:nvSpPr>
          <p:cNvPr id="20" name="Rectangle 19"/>
          <p:cNvSpPr/>
          <p:nvPr/>
        </p:nvSpPr>
        <p:spPr>
          <a:xfrm>
            <a:off x="6187440" y="2667000"/>
            <a:ext cx="914400" cy="838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3 Week Rotation</a:t>
            </a:r>
            <a:endParaRPr lang="en-US" sz="1200" dirty="0"/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7467600" y="2819400"/>
            <a:ext cx="457200" cy="9510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5486400" y="2819400"/>
            <a:ext cx="342900" cy="9510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324600" y="1828800"/>
            <a:ext cx="685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Wave 36"/>
          <p:cNvSpPr/>
          <p:nvPr/>
        </p:nvSpPr>
        <p:spPr>
          <a:xfrm>
            <a:off x="152400" y="5257800"/>
            <a:ext cx="8839200" cy="1447800"/>
          </a:xfrm>
          <a:prstGeom prst="wave">
            <a:avLst>
              <a:gd name="adj1" fmla="val 500"/>
              <a:gd name="adj2" fmla="val 0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ctr">
              <a:buAutoNum type="arabicPeriod"/>
            </a:pPr>
            <a:r>
              <a:rPr lang="en-US" sz="1200" dirty="0" smtClean="0"/>
              <a:t>At standard teachers will teach the same unit as the three classes rotate every three weeks.</a:t>
            </a:r>
          </a:p>
          <a:p>
            <a:pPr marL="228600" indent="-228600" algn="ctr">
              <a:buAutoNum type="arabicPeriod"/>
            </a:pPr>
            <a:r>
              <a:rPr lang="en-US" sz="1200" dirty="0" smtClean="0"/>
              <a:t>At standard teachers will teach a different unit in the same content area upon the completion of the nine week rotation. </a:t>
            </a:r>
          </a:p>
          <a:p>
            <a:pPr marL="228600" indent="-228600" algn="ctr">
              <a:buAutoNum type="arabicPeriod"/>
            </a:pPr>
            <a:r>
              <a:rPr lang="en-US" sz="1200" dirty="0" smtClean="0"/>
              <a:t>Teams will meet every 5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Monday of the 9 week rotation to review student needs, curriculum, and timelines.</a:t>
            </a:r>
          </a:p>
          <a:p>
            <a:pPr algn="ctr"/>
            <a:r>
              <a:rPr lang="en-US" sz="1200" dirty="0"/>
              <a:t>4</a:t>
            </a:r>
            <a:r>
              <a:rPr lang="en-US" sz="1200" dirty="0" smtClean="0"/>
              <a:t>. </a:t>
            </a:r>
            <a:r>
              <a:rPr lang="en-US" sz="1200" dirty="0"/>
              <a:t>T</a:t>
            </a:r>
            <a:r>
              <a:rPr lang="en-US" sz="1200" dirty="0" smtClean="0"/>
              <a:t>eams will meet every 6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Monday of the 9 week rotation to analyze student data and revise student placements as needed.</a:t>
            </a:r>
          </a:p>
          <a:p>
            <a:pPr algn="ctr"/>
            <a:r>
              <a:rPr lang="en-US" sz="1200" dirty="0"/>
              <a:t>5</a:t>
            </a:r>
            <a:r>
              <a:rPr lang="en-US" sz="1200" dirty="0" smtClean="0"/>
              <a:t>. </a:t>
            </a:r>
            <a:r>
              <a:rPr lang="en-US" sz="1200" dirty="0"/>
              <a:t>W</a:t>
            </a:r>
            <a:r>
              <a:rPr lang="en-US" sz="1200" dirty="0" smtClean="0"/>
              <a:t>ell below and below standard classes will have an Instructional Assistant and be smaller to allow for increased personalization.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8276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/>
          </a:bodyPr>
          <a:lstStyle/>
          <a:p>
            <a:pPr marL="274320" lvl="1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en-US" sz="2400" dirty="0" smtClean="0"/>
              <a:t>Second primary outcome: Maintain our building wide focus of increasing our understanding and implementation of differentiated instruction. </a:t>
            </a:r>
          </a:p>
          <a:p>
            <a:pPr marL="548640" lvl="2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en-US" sz="2400" dirty="0"/>
              <a:t>M</a:t>
            </a:r>
            <a:r>
              <a:rPr lang="en-US" sz="2400" dirty="0" smtClean="0"/>
              <a:t>eeting the needs of all learners requires the need for differentiation within the classroom.</a:t>
            </a:r>
          </a:p>
          <a:p>
            <a:pPr marL="822960" lvl="3" indent="-228600">
              <a:buClr>
                <a:schemeClr val="accent1"/>
              </a:buClr>
              <a:buFont typeface="Wingdings 2" pitchFamily="18" charset="2"/>
              <a:buChar char=""/>
            </a:pPr>
            <a:r>
              <a:rPr lang="en-US" sz="2400" dirty="0" smtClean="0"/>
              <a:t>Differentiated Instruction Full Day Staff Trainings:</a:t>
            </a:r>
          </a:p>
          <a:p>
            <a:pPr marL="1280160" lvl="5" indent="-228600">
              <a:buFont typeface="Wingdings 2" pitchFamily="18" charset="2"/>
              <a:buChar char=""/>
            </a:pPr>
            <a:r>
              <a:rPr lang="en-US" sz="2300" dirty="0" smtClean="0"/>
              <a:t>March 7</a:t>
            </a:r>
            <a:r>
              <a:rPr lang="en-US" sz="2300" baseline="30000" dirty="0" smtClean="0"/>
              <a:t>th</a:t>
            </a:r>
            <a:r>
              <a:rPr lang="en-US" sz="2300" dirty="0" smtClean="0"/>
              <a:t> and 8</a:t>
            </a:r>
            <a:r>
              <a:rPr lang="en-US" sz="2300" baseline="30000" dirty="0" smtClean="0"/>
              <a:t>th</a:t>
            </a:r>
            <a:endParaRPr lang="en-US" sz="2300" dirty="0" smtClean="0"/>
          </a:p>
          <a:p>
            <a:pPr marL="1280160" lvl="5" indent="-228600">
              <a:buFont typeface="Wingdings 2" pitchFamily="18" charset="2"/>
              <a:buChar char=""/>
            </a:pPr>
            <a:r>
              <a:rPr lang="en-US" sz="2300" dirty="0" smtClean="0"/>
              <a:t>May 22</a:t>
            </a:r>
            <a:r>
              <a:rPr lang="en-US" sz="2300" baseline="30000" dirty="0" smtClean="0"/>
              <a:t>nd</a:t>
            </a:r>
            <a:r>
              <a:rPr lang="en-US" sz="2300" dirty="0" smtClean="0"/>
              <a:t> and 23</a:t>
            </a:r>
            <a:r>
              <a:rPr lang="en-US" sz="2300" baseline="30000" dirty="0" smtClean="0"/>
              <a:t>rd</a:t>
            </a:r>
            <a:endParaRPr lang="en-US" sz="2300" dirty="0" smtClean="0"/>
          </a:p>
          <a:p>
            <a:pPr marL="1280160" lvl="5" indent="-228600">
              <a:buFont typeface="Wingdings 2" pitchFamily="18" charset="2"/>
              <a:buChar char=""/>
            </a:pPr>
            <a:r>
              <a:rPr lang="en-US" sz="2300" dirty="0" smtClean="0"/>
              <a:t>August 28</a:t>
            </a:r>
            <a:r>
              <a:rPr lang="en-US" sz="2300" baseline="30000" dirty="0" smtClean="0"/>
              <a:t>th</a:t>
            </a:r>
            <a:r>
              <a:rPr lang="en-US" sz="2300" dirty="0" smtClean="0"/>
              <a:t> </a:t>
            </a:r>
          </a:p>
          <a:p>
            <a:pPr marL="1280160" lvl="5" indent="-228600">
              <a:buFont typeface="Wingdings 2" pitchFamily="18" charset="2"/>
              <a:buChar char=""/>
            </a:pPr>
            <a:r>
              <a:rPr lang="en-US" sz="2300" dirty="0" smtClean="0"/>
              <a:t>Multiple Monday mornings during the 2013/2014 school year</a:t>
            </a:r>
          </a:p>
          <a:p>
            <a:pPr marL="548640" lvl="2" indent="-228600">
              <a:buClr>
                <a:schemeClr val="accent1"/>
              </a:buClr>
              <a:buFont typeface="Wingdings 2" pitchFamily="18" charset="2"/>
              <a:buChar char="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Outcome 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7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5739</TotalTime>
  <Words>655</Words>
  <Application>Microsoft Office PowerPoint</Application>
  <PresentationFormat>On-screen Show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Grid</vt:lpstr>
      <vt:lpstr>Document</vt:lpstr>
      <vt:lpstr>Woodland Intermediate School</vt:lpstr>
      <vt:lpstr>AGenda</vt:lpstr>
      <vt:lpstr>School improvement Committee </vt:lpstr>
      <vt:lpstr>What is the Purpose of a Schoolwide Plan?</vt:lpstr>
      <vt:lpstr>WIS Schoolwide Plan  Flow chart</vt:lpstr>
      <vt:lpstr>the Schoolwide Plan</vt:lpstr>
      <vt:lpstr>Primary Outcome #1</vt:lpstr>
      <vt:lpstr>WIS Extension Block Model</vt:lpstr>
      <vt:lpstr>Primary Outcome #2</vt:lpstr>
      <vt:lpstr>Supporting our initiatives</vt:lpstr>
      <vt:lpstr>In Summary</vt:lpstr>
    </vt:vector>
  </TitlesOfParts>
  <Company>Woodland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Woodland Intermediate School</dc:title>
  <dc:creator>wisemanc</dc:creator>
  <cp:lastModifiedBy>wisemanc</cp:lastModifiedBy>
  <cp:revision>99</cp:revision>
  <dcterms:created xsi:type="dcterms:W3CDTF">2011-11-20T00:52:22Z</dcterms:created>
  <dcterms:modified xsi:type="dcterms:W3CDTF">2013-05-13T18:04:03Z</dcterms:modified>
</cp:coreProperties>
</file>